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45B7A6-CD81-4B5B-9804-CD8853828BD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88BB90-861A-4A53-AA8D-B54424500DA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6AF9-6211-4F3F-879E-78EC30C74D90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CBFD-AD3D-4D68-B81D-A0901098BDFF}" type="datetimeFigureOut">
              <a:rPr lang="ar-IQ" smtClean="0"/>
              <a:pPr/>
              <a:t>19/04/1444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7391-8625-44C5-B9E8-F1E8EF58CA5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r>
              <a:rPr lang="en-US" dirty="0" smtClean="0"/>
              <a:t>Sutures  and needles</a:t>
            </a:r>
            <a:endParaRPr lang="ar-IQ" dirty="0"/>
          </a:p>
        </p:txBody>
      </p:sp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Surgical sutur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2"/>
            <a:ext cx="8572529" cy="6429396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Surgical suture materials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2226" name="Picture 2" descr="SUTURE MATERI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73881" y="-1140815"/>
            <a:ext cx="5357824" cy="8782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271464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/>
              <a:t>Knot tensile strength. </a:t>
            </a:r>
            <a:endParaRPr lang="en-US" dirty="0"/>
          </a:p>
          <a:p>
            <a:pPr algn="l" rtl="0"/>
            <a:r>
              <a:rPr lang="en-US" dirty="0"/>
              <a:t>Sutures should be as strong as the normal </a:t>
            </a:r>
            <a:r>
              <a:rPr lang="en-US" dirty="0" smtClean="0"/>
              <a:t>tissue; </a:t>
            </a:r>
            <a:r>
              <a:rPr lang="en-US" dirty="0"/>
              <a:t>however, the tensile strength of the suture should not greatly exceed the tensile strength of the tissue</a:t>
            </a:r>
            <a:r>
              <a:rPr lang="en-US" dirty="0" smtClean="0"/>
              <a:t>.</a:t>
            </a:r>
          </a:p>
          <a:p>
            <a:pPr algn="l" rtl="0"/>
            <a:r>
              <a:rPr lang="ar-IQ" dirty="0" smtClean="0"/>
              <a:t>يجب أن تكون الغرز قوية مثل الأنسجة الطبيعية ؛ ومع ذلك ، يجب ألا تتجاوز قوة شد الخيط بشكل كبير قوة الشد للنسيج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2" descr="Assessment of mechanical properties and dimensions of suture threads  utilized in orthopedic surgeries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285720" y="3071810"/>
            <a:ext cx="5786478" cy="348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4329114" cy="6215106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Relative knot security. 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Relative knot security is the holding capacity of a </a:t>
            </a:r>
            <a:r>
              <a:rPr lang="en-US" dirty="0" smtClean="0"/>
              <a:t>suture</a:t>
            </a:r>
            <a:endParaRPr lang="en-US" dirty="0"/>
          </a:p>
          <a:p>
            <a:pPr algn="l" rtl="0"/>
            <a:endParaRPr lang="en-US" dirty="0" smtClean="0"/>
          </a:p>
        </p:txBody>
      </p:sp>
      <p:pic>
        <p:nvPicPr>
          <p:cNvPr id="4" name="Picture 4" descr="Comparing the tensile strength of square and reversing half-hitch  alternating post kn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166" y="285728"/>
            <a:ext cx="361183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215106"/>
          </a:xfrm>
        </p:spPr>
        <p:txBody>
          <a:bodyPr/>
          <a:lstStyle/>
          <a:p>
            <a:pPr algn="l" rtl="0">
              <a:buNone/>
            </a:pPr>
            <a:r>
              <a:rPr lang="en-US" b="1" dirty="0"/>
              <a:t>Specific Suturing Materials</a:t>
            </a:r>
            <a:endParaRPr lang="en-US" dirty="0"/>
          </a:p>
          <a:p>
            <a:pPr algn="l" rtl="0">
              <a:buNone/>
            </a:pPr>
            <a:r>
              <a:rPr lang="en-US" dirty="0"/>
              <a:t>Suture materials may be classified according to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their behavior in tissue (absorbable or </a:t>
            </a:r>
            <a:r>
              <a:rPr lang="en-US" dirty="0" err="1"/>
              <a:t>nonabsorbable</a:t>
            </a:r>
            <a:r>
              <a:rPr lang="en-US" dirty="0"/>
              <a:t>),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their structure (monofilament or multifilament), or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their origin (synthetic, organic, or metallic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286544"/>
          </a:xfrm>
        </p:spPr>
        <p:txBody>
          <a:bodyPr/>
          <a:lstStyle/>
          <a:p>
            <a:pPr algn="l" rtl="0"/>
            <a:r>
              <a:rPr lang="en-US" dirty="0"/>
              <a:t>Two major mechanisms of absorption result in the degradation </a:t>
            </a:r>
            <a:r>
              <a:rPr lang="en-US" dirty="0" smtClean="0"/>
              <a:t>of absorbable </a:t>
            </a:r>
            <a:r>
              <a:rPr lang="en-US" dirty="0"/>
              <a:t>sutures.  </a:t>
            </a: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Sutures of organic origin, such as surgical gut, are gradually digested by tissue enzymes and </a:t>
            </a:r>
            <a:r>
              <a:rPr lang="en-US" dirty="0" err="1"/>
              <a:t>phagocytized</a:t>
            </a:r>
            <a:r>
              <a:rPr lang="en-US" dirty="0"/>
              <a:t>,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/>
              <a:t>sutures manufactured from synthetic polymers are principally broken down by hydrolysis</a:t>
            </a:r>
            <a:r>
              <a:rPr lang="en-US" dirty="0" smtClean="0"/>
              <a:t>.</a:t>
            </a:r>
          </a:p>
          <a:p>
            <a:pPr marL="514350" lvl="0" indent="-514350" algn="l" rtl="0">
              <a:buNone/>
            </a:pPr>
            <a:endParaRPr lang="en-US" dirty="0"/>
          </a:p>
          <a:p>
            <a:pPr lvl="0" algn="l" rtl="0"/>
            <a:r>
              <a:rPr lang="en-US" dirty="0" err="1"/>
              <a:t>Nonabsorbable</a:t>
            </a:r>
            <a:r>
              <a:rPr lang="en-US" dirty="0"/>
              <a:t> sutures are ultimately encapsulated or walled off by fibrous tissue.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143668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Absorbable Suture </a:t>
            </a:r>
            <a:r>
              <a:rPr lang="en-US" b="1" dirty="0" smtClean="0"/>
              <a:t>Materials</a:t>
            </a:r>
            <a:endParaRPr lang="en-US" dirty="0"/>
          </a:p>
          <a:p>
            <a:pPr algn="l" rtl="0"/>
            <a:r>
              <a:rPr lang="en-US" dirty="0"/>
              <a:t> lose most of their tensile strength within 60 days and eventually disappear from the tissue </a:t>
            </a:r>
            <a:r>
              <a:rPr lang="en-US" dirty="0" smtClean="0"/>
              <a:t>implantation site </a:t>
            </a:r>
            <a:r>
              <a:rPr lang="en-US" dirty="0"/>
              <a:t>because they have been </a:t>
            </a:r>
            <a:r>
              <a:rPr lang="en-US" dirty="0" err="1"/>
              <a:t>phagocytized</a:t>
            </a:r>
            <a:r>
              <a:rPr lang="en-US" dirty="0"/>
              <a:t> or </a:t>
            </a:r>
            <a:r>
              <a:rPr lang="en-US" dirty="0" smtClean="0"/>
              <a:t>hydrolyzed. </a:t>
            </a:r>
          </a:p>
          <a:p>
            <a:pPr algn="l" rtl="0"/>
            <a:endParaRPr lang="en-US" dirty="0" smtClean="0"/>
          </a:p>
          <a:p>
            <a:pPr algn="l"/>
            <a:endParaRPr lang="ar-IQ" dirty="0"/>
          </a:p>
        </p:txBody>
      </p:sp>
      <p:pic>
        <p:nvPicPr>
          <p:cNvPr id="4" name="Picture 2" descr="SUTURES AND SUTU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92518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85728"/>
            <a:ext cx="8858280" cy="6357982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/>
              <a:t>Organic absorbable materials. </a:t>
            </a:r>
            <a:endParaRPr lang="en-US" sz="2400" dirty="0"/>
          </a:p>
          <a:p>
            <a:pPr algn="l" rtl="0">
              <a:buNone/>
            </a:pPr>
            <a:endParaRPr lang="en-US" sz="2400" dirty="0"/>
          </a:p>
          <a:p>
            <a:pPr algn="l" rtl="0"/>
            <a:r>
              <a:rPr lang="en-US" sz="2400" b="1" dirty="0"/>
              <a:t>Catgut (surgical gut</a:t>
            </a:r>
            <a:r>
              <a:rPr lang="en-US" sz="2400" dirty="0" smtClean="0"/>
              <a:t>) </a:t>
            </a:r>
            <a:r>
              <a:rPr lang="en-US" sz="2400" dirty="0"/>
              <a:t>is the most common </a:t>
            </a:r>
            <a:r>
              <a:rPr lang="en-US" sz="2400" dirty="0" err="1"/>
              <a:t>nonsynthetic</a:t>
            </a:r>
            <a:r>
              <a:rPr lang="en-US" sz="2400" dirty="0"/>
              <a:t> absorbable suture material.</a:t>
            </a:r>
          </a:p>
          <a:p>
            <a:pPr algn="l" rtl="0">
              <a:buNone/>
            </a:pPr>
            <a:endParaRPr lang="en-US" sz="2400" dirty="0"/>
          </a:p>
          <a:p>
            <a:pPr algn="l" rtl="0"/>
            <a:r>
              <a:rPr lang="en-US" sz="2400" dirty="0" smtClean="0"/>
              <a:t>Although once very popular, </a:t>
            </a:r>
            <a:r>
              <a:rPr lang="en-US" sz="2400" dirty="0"/>
              <a:t>its use has decreased substantially in veterinary </a:t>
            </a:r>
            <a:r>
              <a:rPr lang="en-US" sz="2400" dirty="0" smtClean="0"/>
              <a:t>medicine with the appearance of strong monofilament </a:t>
            </a:r>
            <a:r>
              <a:rPr lang="en-US" sz="2400" dirty="0"/>
              <a:t>synthetic absorbable suture materials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The word </a:t>
            </a:r>
            <a:r>
              <a:rPr lang="en-US" sz="2400" i="1" dirty="0"/>
              <a:t>catgut </a:t>
            </a:r>
            <a:r>
              <a:rPr lang="en-US" sz="2400" dirty="0"/>
              <a:t>is derived from the term </a:t>
            </a:r>
            <a:r>
              <a:rPr lang="en-US" sz="2400" i="1" dirty="0" err="1"/>
              <a:t>kitgut</a:t>
            </a:r>
            <a:r>
              <a:rPr lang="en-US" sz="2400" i="1" dirty="0"/>
              <a:t> </a:t>
            </a:r>
            <a:r>
              <a:rPr lang="en-US" sz="2400" dirty="0"/>
              <a:t>or </a:t>
            </a:r>
            <a:r>
              <a:rPr lang="en-US" sz="2400" i="1" dirty="0" err="1"/>
              <a:t>kitstring</a:t>
            </a:r>
            <a:r>
              <a:rPr lang="en-US" sz="2400" i="1" dirty="0"/>
              <a:t> </a:t>
            </a:r>
            <a:r>
              <a:rPr lang="en-US" sz="2400" dirty="0"/>
              <a:t> (the string used on a kit, or fiddle). </a:t>
            </a:r>
            <a:endParaRPr lang="en-US" sz="2400" dirty="0" smtClean="0"/>
          </a:p>
          <a:p>
            <a:pPr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Misinterpretation of the word </a:t>
            </a:r>
            <a:r>
              <a:rPr lang="en-US" sz="2400" i="1" dirty="0"/>
              <a:t>kit </a:t>
            </a:r>
            <a:r>
              <a:rPr lang="en-US" sz="2400" dirty="0"/>
              <a:t>as referring to a young cat led to the use of the term </a:t>
            </a:r>
            <a:r>
              <a:rPr lang="en-US" sz="2400" i="1" dirty="0"/>
              <a:t>catgut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36828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Catgut (surgical gut)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Surgical gut is in fact made from the </a:t>
            </a:r>
            <a:r>
              <a:rPr lang="en-US" sz="2400" dirty="0" err="1" smtClean="0"/>
              <a:t>submucosa</a:t>
            </a:r>
            <a:r>
              <a:rPr lang="en-US" sz="2400" dirty="0" smtClean="0"/>
              <a:t> of sheep intestine or the </a:t>
            </a:r>
            <a:r>
              <a:rPr lang="en-US" sz="2400" dirty="0" err="1" smtClean="0"/>
              <a:t>serosa</a:t>
            </a:r>
            <a:r>
              <a:rPr lang="en-US" sz="2400" dirty="0" smtClean="0"/>
              <a:t> of bovine intestine and is approximately 90% collagen.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400" dirty="0" smtClean="0"/>
              <a:t>It is broken down by </a:t>
            </a:r>
            <a:r>
              <a:rPr lang="en-US" sz="2400" dirty="0" err="1" smtClean="0"/>
              <a:t>phagocytosis</a:t>
            </a:r>
            <a:r>
              <a:rPr lang="en-US" sz="2400" dirty="0" smtClean="0"/>
              <a:t> and, in contrast with other suture materials, results a notable inflammatory reaction.</a:t>
            </a:r>
          </a:p>
          <a:p>
            <a:pPr algn="l" rtl="0">
              <a:buNone/>
            </a:pPr>
            <a:endParaRPr lang="en-US" sz="1400" dirty="0" smtClean="0"/>
          </a:p>
          <a:p>
            <a:pPr algn="l" rtl="0"/>
            <a:r>
              <a:rPr lang="en-US" sz="2400" dirty="0" smtClean="0"/>
              <a:t>Surgical gut is available as plain, medium chromic, or chromic; increased tanning</a:t>
            </a:r>
            <a:r>
              <a:rPr lang="ar-IQ" sz="2400" dirty="0" smtClean="0"/>
              <a:t>الدباغة</a:t>
            </a:r>
            <a:r>
              <a:rPr lang="en-US" sz="2400" dirty="0" smtClean="0"/>
              <a:t> generally implies prolonged strength and reduced tissue reaction. </a:t>
            </a:r>
          </a:p>
          <a:p>
            <a:pPr algn="l" rtl="0">
              <a:buNone/>
            </a:pPr>
            <a:endParaRPr lang="en-US" sz="1000" dirty="0" smtClean="0"/>
          </a:p>
          <a:p>
            <a:pPr algn="l" rtl="0"/>
            <a:r>
              <a:rPr lang="en-US" sz="2400" dirty="0" smtClean="0"/>
              <a:t>Surgical gut is rapidly removed from infected sites or areas where it is exposed to digestive enzymes and is quickly degraded in catabolic patients. The knots may loosen when wet.</a:t>
            </a:r>
          </a:p>
          <a:p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4276" name="Picture 4" descr="Plain Gut Surgical Sutures by Ethicon | Medline Industries, In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1414"/>
            <a:ext cx="4643470" cy="4643470"/>
          </a:xfrm>
          <a:prstGeom prst="rect">
            <a:avLst/>
          </a:prstGeom>
          <a:noFill/>
        </p:spPr>
      </p:pic>
      <p:pic>
        <p:nvPicPr>
          <p:cNvPr id="54278" name="Picture 6" descr="Catgut Chrome • Medical, Absorbable sutures • S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5143536" cy="460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500834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Synthetic absorbable materials. </a:t>
            </a:r>
            <a:endParaRPr lang="en-US" dirty="0"/>
          </a:p>
          <a:p>
            <a:pPr algn="l" rtl="0"/>
            <a:r>
              <a:rPr lang="en-US" dirty="0"/>
              <a:t>Synthetic absorbable materials </a:t>
            </a:r>
            <a:r>
              <a:rPr lang="en-US" dirty="0" smtClean="0"/>
              <a:t>generally </a:t>
            </a:r>
            <a:r>
              <a:rPr lang="en-US" dirty="0"/>
              <a:t>are broken down by hydrolysis and cause minimal tissue reaction.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The time to loss of strength and to absorption is fairly constant even in different tissue.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just" rtl="0"/>
            <a:endParaRPr lang="en-US" dirty="0" smtClean="0"/>
          </a:p>
          <a:p>
            <a:pPr algn="just" rtl="0">
              <a:buNone/>
            </a:pPr>
            <a:r>
              <a:rPr lang="en-US" b="1" dirty="0" smtClean="0"/>
              <a:t>Sutures</a:t>
            </a:r>
          </a:p>
          <a:p>
            <a:pPr algn="just" rtl="0"/>
            <a:r>
              <a:rPr lang="en-US" i="1" dirty="0" smtClean="0"/>
              <a:t>Suture plays an important role in wound repair by providing </a:t>
            </a:r>
            <a:r>
              <a:rPr lang="en-US" i="1" dirty="0" err="1" smtClean="0"/>
              <a:t>hemostasis</a:t>
            </a:r>
            <a:r>
              <a:rPr lang="en-US" i="1" dirty="0" smtClean="0"/>
              <a:t> and support for healing tissue.</a:t>
            </a:r>
          </a:p>
          <a:p>
            <a:pPr algn="just" rtl="0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 rtl="0"/>
            <a:r>
              <a:rPr lang="en-US" i="1" dirty="0" smtClean="0"/>
              <a:t>Tissues have different requirements for suture support, depending on the type of tissue and anticipated duration of healing. Some tissues need support for only a few days (e.g., muscle, subcutaneous tissue, skin), whereas others require weeks (fascia) or months (tendon) to heal.</a:t>
            </a:r>
          </a:p>
          <a:p>
            <a:pPr algn="just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00858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/>
              <a:t>Monofilament absorbable materials. </a:t>
            </a:r>
            <a:endParaRPr lang="en-US" dirty="0"/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b="1" dirty="0" err="1"/>
              <a:t>Polydioxanone</a:t>
            </a:r>
            <a:r>
              <a:rPr lang="en-US" dirty="0"/>
              <a:t> and </a:t>
            </a:r>
            <a:r>
              <a:rPr lang="en-US" b="1" dirty="0" err="1"/>
              <a:t>polyglyconate</a:t>
            </a:r>
            <a:r>
              <a:rPr lang="en-US" dirty="0"/>
              <a:t> are classic monofilament sutures </a:t>
            </a:r>
            <a:r>
              <a:rPr lang="en-US" dirty="0" smtClean="0"/>
              <a:t>that keep their </a:t>
            </a:r>
            <a:r>
              <a:rPr lang="en-US" dirty="0"/>
              <a:t>tensile strength longer than multifilament sutures with complete absorption occurring in 6 months.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b="1" dirty="0" err="1"/>
              <a:t>Poliglecaprone</a:t>
            </a:r>
            <a:r>
              <a:rPr lang="en-US" b="1" dirty="0"/>
              <a:t> 25 </a:t>
            </a:r>
            <a:r>
              <a:rPr lang="en-US" dirty="0"/>
              <a:t>and </a:t>
            </a:r>
            <a:r>
              <a:rPr lang="en-US" b="1" dirty="0" err="1"/>
              <a:t>glycomer</a:t>
            </a:r>
            <a:r>
              <a:rPr lang="en-US" b="1" dirty="0"/>
              <a:t> 631 </a:t>
            </a:r>
            <a:r>
              <a:rPr lang="en-US" dirty="0"/>
              <a:t>are relatively new monofilament rapidly absorbable synthetic materials that are pliable, lack stiffness, and have good handling characteristics.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i="1" dirty="0"/>
              <a:t>Multifilament absorbable materials.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i="1" dirty="0"/>
              <a:t> </a:t>
            </a:r>
            <a:r>
              <a:rPr lang="en-US" b="1" dirty="0" err="1"/>
              <a:t>Polyglycolic</a:t>
            </a:r>
            <a:r>
              <a:rPr lang="en-US" b="1" dirty="0"/>
              <a:t> acid </a:t>
            </a:r>
            <a:r>
              <a:rPr lang="en-US" dirty="0"/>
              <a:t>is braided from filaments extracted from glycolic acid and is available in both coated and uncoated forms.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dirty="0" err="1"/>
              <a:t>Polyglactin</a:t>
            </a:r>
            <a:r>
              <a:rPr lang="en-US" b="1" dirty="0"/>
              <a:t> 910 </a:t>
            </a:r>
            <a:r>
              <a:rPr lang="en-US" dirty="0" smtClean="0"/>
              <a:t>its </a:t>
            </a:r>
            <a:r>
              <a:rPr lang="en-US" dirty="0"/>
              <a:t>rate of loss of tensile strength is similar to that of </a:t>
            </a:r>
            <a:r>
              <a:rPr lang="en-US" dirty="0" err="1"/>
              <a:t>polyglycolic</a:t>
            </a:r>
            <a:r>
              <a:rPr lang="en-US" dirty="0"/>
              <a:t> acid.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dirty="0" err="1"/>
              <a:t>Polysorb</a:t>
            </a:r>
            <a:r>
              <a:rPr lang="en-US" b="1" dirty="0"/>
              <a:t> </a:t>
            </a:r>
            <a:r>
              <a:rPr lang="en-US" dirty="0" smtClean="0"/>
              <a:t>is </a:t>
            </a:r>
            <a:r>
              <a:rPr lang="en-US" dirty="0"/>
              <a:t>a new </a:t>
            </a:r>
            <a:r>
              <a:rPr lang="en-US" dirty="0" smtClean="0"/>
              <a:t>. </a:t>
            </a:r>
            <a:r>
              <a:rPr lang="en-US" dirty="0" err="1"/>
              <a:t>Polysorb</a:t>
            </a:r>
            <a:r>
              <a:rPr lang="en-US" dirty="0"/>
              <a:t> has good initial tensile strength and is completely absorbed by 60 </a:t>
            </a:r>
            <a:r>
              <a:rPr lang="en-US" dirty="0" smtClean="0"/>
              <a:t>days.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dirty="0" err="1"/>
              <a:t>Vicryl</a:t>
            </a:r>
            <a:r>
              <a:rPr lang="en-US" b="1" dirty="0"/>
              <a:t> </a:t>
            </a:r>
            <a:r>
              <a:rPr lang="en-US" b="1" dirty="0" err="1"/>
              <a:t>Rapide</a:t>
            </a:r>
            <a:r>
              <a:rPr lang="en-US" b="1" dirty="0"/>
              <a:t> </a:t>
            </a:r>
            <a:r>
              <a:rPr lang="en-US" dirty="0" smtClean="0"/>
              <a:t>is </a:t>
            </a:r>
            <a:r>
              <a:rPr lang="en-US" dirty="0"/>
              <a:t>a relatively new, rapidly </a:t>
            </a:r>
            <a:r>
              <a:rPr lang="en-US" dirty="0" smtClean="0"/>
              <a:t>absorbed, it </a:t>
            </a:r>
            <a:r>
              <a:rPr lang="en-US" dirty="0"/>
              <a:t>is completely absorbed in 42 days. This suture is indicated for superficial closure of mucosa, gingival closure, and </a:t>
            </a:r>
            <a:r>
              <a:rPr lang="en-US" dirty="0" err="1"/>
              <a:t>periocular</a:t>
            </a:r>
            <a:r>
              <a:rPr lang="en-US" dirty="0"/>
              <a:t> skin closure.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dirty="0" err="1"/>
              <a:t>Vicryl</a:t>
            </a:r>
            <a:r>
              <a:rPr lang="en-US" b="1" dirty="0"/>
              <a:t> Plus </a:t>
            </a:r>
            <a:r>
              <a:rPr lang="en-US" dirty="0" smtClean="0"/>
              <a:t>is </a:t>
            </a:r>
            <a:r>
              <a:rPr lang="en-US" dirty="0"/>
              <a:t>a new suture that was designed to reduce bacterial colonization on the suture. It has been coated with an antibacterial agent, </a:t>
            </a:r>
            <a:r>
              <a:rPr lang="en-US" dirty="0" err="1"/>
              <a:t>triclosan</a:t>
            </a:r>
            <a:r>
              <a:rPr lang="en-US" dirty="0"/>
              <a:t>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900"/>
            <a:ext cx="9144000" cy="678656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err="1"/>
              <a:t>Nonabsorbable</a:t>
            </a:r>
            <a:r>
              <a:rPr lang="en-US" b="1" dirty="0"/>
              <a:t> Suture Materials</a:t>
            </a:r>
            <a:endParaRPr lang="en-US" dirty="0"/>
          </a:p>
          <a:p>
            <a:pPr algn="l" rtl="0">
              <a:buNone/>
            </a:pPr>
            <a:r>
              <a:rPr lang="en-US" b="1" dirty="0" smtClean="0"/>
              <a:t>Organic </a:t>
            </a:r>
            <a:r>
              <a:rPr lang="en-US" b="1" dirty="0" err="1"/>
              <a:t>nonabsorbable</a:t>
            </a:r>
            <a:r>
              <a:rPr lang="en-US" b="1" dirty="0"/>
              <a:t> materials.</a:t>
            </a:r>
            <a:endParaRPr lang="en-US" dirty="0"/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Silk is the most common organic </a:t>
            </a:r>
            <a:r>
              <a:rPr lang="en-US" dirty="0" err="1"/>
              <a:t>nonabsorbable</a:t>
            </a:r>
            <a:r>
              <a:rPr lang="en-US" dirty="0"/>
              <a:t> suture material used. It is a braided multifilament suture made by a special type of silkworm and is marketed as uncoated or coated. Silk has excellent handling characteristics and often is used in cardiovascular </a:t>
            </a:r>
            <a:r>
              <a:rPr lang="en-US" dirty="0" smtClean="0"/>
              <a:t>procedures.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should also be avoided in contaminated </a:t>
            </a:r>
            <a:r>
              <a:rPr lang="en-US" dirty="0" smtClean="0"/>
              <a:t>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Synthetic </a:t>
            </a:r>
            <a:r>
              <a:rPr lang="en-US" b="1" dirty="0" err="1"/>
              <a:t>nonabsorbable</a:t>
            </a:r>
            <a:r>
              <a:rPr lang="en-US" b="1" dirty="0"/>
              <a:t> materials. 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Synthetic </a:t>
            </a:r>
            <a:r>
              <a:rPr lang="en-US" dirty="0" err="1"/>
              <a:t>nonabsorbable</a:t>
            </a:r>
            <a:r>
              <a:rPr lang="en-US" dirty="0"/>
              <a:t> suture materials </a:t>
            </a:r>
            <a:r>
              <a:rPr lang="en-US" dirty="0" smtClean="0"/>
              <a:t>are </a:t>
            </a:r>
            <a:r>
              <a:rPr lang="en-US" dirty="0"/>
              <a:t>marketed as </a:t>
            </a:r>
          </a:p>
          <a:p>
            <a:pPr algn="l" rtl="0">
              <a:buNone/>
            </a:pPr>
            <a:endParaRPr lang="en-US" dirty="0"/>
          </a:p>
          <a:p>
            <a:pPr lvl="0" algn="l" rtl="0">
              <a:buNone/>
            </a:pPr>
            <a:r>
              <a:rPr lang="en-US" dirty="0" smtClean="0"/>
              <a:t>1. braided multifilament threads (e.g., polyester or coated </a:t>
            </a:r>
            <a:r>
              <a:rPr lang="en-US" dirty="0" err="1" smtClean="0"/>
              <a:t>caprolactam</a:t>
            </a:r>
            <a:r>
              <a:rPr lang="en-US" dirty="0" smtClean="0"/>
              <a:t>) </a:t>
            </a:r>
            <a:r>
              <a:rPr lang="en-US" dirty="0"/>
              <a:t>or </a:t>
            </a:r>
          </a:p>
          <a:p>
            <a:pPr lvl="0" algn="l" rtl="0">
              <a:buNone/>
            </a:pPr>
            <a:r>
              <a:rPr lang="en-US" dirty="0" smtClean="0"/>
              <a:t>2. monofilament </a:t>
            </a:r>
            <a:r>
              <a:rPr lang="en-US" dirty="0"/>
              <a:t>threads (e.g., polypropylene, </a:t>
            </a:r>
            <a:r>
              <a:rPr lang="en-US" dirty="0" err="1"/>
              <a:t>olyamide</a:t>
            </a:r>
            <a:r>
              <a:rPr lang="en-US" dirty="0"/>
              <a:t>, or </a:t>
            </a:r>
            <a:r>
              <a:rPr lang="en-US" dirty="0" err="1"/>
              <a:t>polybutester</a:t>
            </a:r>
            <a:r>
              <a:rPr lang="en-US" dirty="0"/>
              <a:t>).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These sutures are typically strong and induce minimal tissue reaction.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0050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/>
              <a:t>Metallic sutures. </a:t>
            </a:r>
            <a:endParaRPr lang="en-US" dirty="0"/>
          </a:p>
          <a:p>
            <a:pPr algn="l" rtl="0">
              <a:buNone/>
            </a:pPr>
            <a:r>
              <a:rPr lang="en-US" dirty="0"/>
              <a:t>Stainless steel is the metallic suture most commonly used and is available as a monofilament or multifilament twisted wire. </a:t>
            </a:r>
          </a:p>
          <a:p>
            <a:pPr algn="l" rtl="0">
              <a:buNone/>
            </a:pPr>
            <a:endParaRPr lang="en-US" sz="1600" dirty="0"/>
          </a:p>
          <a:p>
            <a:pPr algn="l" rtl="0">
              <a:buNone/>
            </a:pPr>
            <a:r>
              <a:rPr lang="en-US" dirty="0"/>
              <a:t>Surgical steel is strong </a:t>
            </a:r>
            <a:r>
              <a:rPr lang="en-US" dirty="0" smtClean="0"/>
              <a:t>with </a:t>
            </a:r>
            <a:r>
              <a:rPr lang="en-US" dirty="0"/>
              <a:t>minimal tissue reaction, but knot ends evoke an inflammatory reaction. Stainless steel has a tendency to cut </a:t>
            </a:r>
            <a:r>
              <a:rPr lang="en-US" dirty="0" smtClean="0"/>
              <a:t>tissue.</a:t>
            </a:r>
            <a:endParaRPr lang="en-US" dirty="0"/>
          </a:p>
          <a:p>
            <a:pPr algn="l" rtl="0">
              <a:buNone/>
            </a:pPr>
            <a:endParaRPr lang="en-US" sz="2100" dirty="0"/>
          </a:p>
          <a:p>
            <a:pPr algn="l" rtl="0">
              <a:buNone/>
            </a:pPr>
            <a:r>
              <a:rPr lang="en-US" dirty="0"/>
              <a:t> It is stable in contaminated wounds and is the standard for judging knot security and tissue reaction to suture materials.</a:t>
            </a:r>
            <a:endParaRPr lang="ar-IQ" dirty="0"/>
          </a:p>
        </p:txBody>
      </p:sp>
      <p:pic>
        <p:nvPicPr>
          <p:cNvPr id="10242" name="Picture 2" descr="Stainless Steel Sutures, Medical Suture, टांके लगाने का धागा - Sutures  Manufacturing Company, Bengaluru | ID: 36872385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762375"/>
            <a:ext cx="4762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357982"/>
          </a:xfrm>
        </p:spPr>
        <p:txBody>
          <a:bodyPr/>
          <a:lstStyle/>
          <a:p>
            <a:pPr algn="l" rtl="0"/>
            <a:r>
              <a:rPr lang="en-US" b="1" i="1" dirty="0" smtClean="0"/>
              <a:t>an ideal suture </a:t>
            </a:r>
            <a:r>
              <a:rPr lang="en-US" i="1" dirty="0" smtClean="0"/>
              <a:t>is one that will lose its tensile strength at a rate similar to that with which the tissue gains strength, and it will be absorbed by the tissue so that no foreign material remains in the wound</a:t>
            </a:r>
            <a:r>
              <a:rPr lang="en-US" dirty="0" smtClean="0"/>
              <a:t>.</a:t>
            </a:r>
          </a:p>
        </p:txBody>
      </p:sp>
      <p:pic>
        <p:nvPicPr>
          <p:cNvPr id="26626" name="Picture 2" descr="Surgical Sutures Market Ideal Universal Suture Material Is Yet To Be  Discovered, With Edging Closer | by Tarun Chinthakunta | 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42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i="1" dirty="0"/>
              <a:t>The ideal suture is </a:t>
            </a:r>
          </a:p>
          <a:p>
            <a:pPr lvl="0" algn="l" rtl="0"/>
            <a:r>
              <a:rPr lang="en-US" i="1" dirty="0" smtClean="0"/>
              <a:t>Easy </a:t>
            </a:r>
            <a:r>
              <a:rPr lang="en-US" i="1" dirty="0"/>
              <a:t>to handle, </a:t>
            </a:r>
          </a:p>
          <a:p>
            <a:pPr lvl="0" algn="l" rtl="0"/>
            <a:r>
              <a:rPr lang="en-US" i="1" dirty="0" smtClean="0"/>
              <a:t>Reacts </a:t>
            </a:r>
            <a:r>
              <a:rPr lang="en-US" i="1" dirty="0"/>
              <a:t>minimally in tissue</a:t>
            </a:r>
            <a:r>
              <a:rPr lang="en-US" i="1" dirty="0" smtClean="0"/>
              <a:t>,</a:t>
            </a:r>
            <a:r>
              <a:rPr lang="ar-IQ" i="1" dirty="0" smtClean="0"/>
              <a:t> </a:t>
            </a:r>
            <a:endParaRPr lang="en-US" i="1" dirty="0"/>
          </a:p>
          <a:p>
            <a:pPr lvl="0" algn="l" rtl="0"/>
            <a:r>
              <a:rPr lang="en-US" i="1" dirty="0"/>
              <a:t>I</a:t>
            </a:r>
            <a:r>
              <a:rPr lang="en-US" i="1" dirty="0" smtClean="0"/>
              <a:t>nhibits </a:t>
            </a:r>
            <a:r>
              <a:rPr lang="en-US" i="1" dirty="0"/>
              <a:t>bacterial growth, </a:t>
            </a:r>
          </a:p>
          <a:p>
            <a:pPr lvl="0" algn="l" rtl="0"/>
            <a:r>
              <a:rPr lang="en-US" i="1" dirty="0"/>
              <a:t>H</a:t>
            </a:r>
            <a:r>
              <a:rPr lang="en-US" i="1" dirty="0" smtClean="0"/>
              <a:t>olds </a:t>
            </a:r>
            <a:r>
              <a:rPr lang="en-US" i="1" dirty="0"/>
              <a:t>securely when knotted</a:t>
            </a:r>
            <a:r>
              <a:rPr lang="en-US" i="1" dirty="0" smtClean="0"/>
              <a:t>, </a:t>
            </a:r>
            <a:endParaRPr lang="en-US" i="1" dirty="0"/>
          </a:p>
          <a:p>
            <a:pPr lvl="0" algn="l" rtl="0"/>
            <a:r>
              <a:rPr lang="en-US" i="1" dirty="0"/>
              <a:t>R</a:t>
            </a:r>
            <a:r>
              <a:rPr lang="en-US" i="1" dirty="0" smtClean="0"/>
              <a:t>esists </a:t>
            </a:r>
            <a:r>
              <a:rPr lang="en-US" i="1" dirty="0"/>
              <a:t>shrinking in tissue, </a:t>
            </a:r>
          </a:p>
          <a:p>
            <a:pPr lvl="0" algn="l" rtl="0"/>
            <a:r>
              <a:rPr lang="en-US" i="1" dirty="0"/>
              <a:t>A</a:t>
            </a:r>
            <a:r>
              <a:rPr lang="en-US" i="1" dirty="0" smtClean="0"/>
              <a:t>bsorbs </a:t>
            </a:r>
            <a:r>
              <a:rPr lang="en-US" i="1" dirty="0"/>
              <a:t>with minimal reaction after the tissue has healed, </a:t>
            </a:r>
          </a:p>
          <a:p>
            <a:pPr algn="l" rtl="0"/>
            <a:r>
              <a:rPr lang="en-US" i="1" dirty="0" smtClean="0"/>
              <a:t>Is </a:t>
            </a:r>
            <a:r>
              <a:rPr lang="en-US" i="1" dirty="0" err="1"/>
              <a:t>noncapillary</a:t>
            </a:r>
            <a:r>
              <a:rPr lang="en-US" i="1" dirty="0"/>
              <a:t>, </a:t>
            </a:r>
            <a:r>
              <a:rPr lang="en-US" i="1" dirty="0" err="1"/>
              <a:t>nonallergenic</a:t>
            </a:r>
            <a:r>
              <a:rPr lang="en-US" i="1" dirty="0"/>
              <a:t>, </a:t>
            </a:r>
            <a:r>
              <a:rPr lang="en-US" i="1" dirty="0" err="1"/>
              <a:t>noncarcinogenic</a:t>
            </a:r>
            <a:r>
              <a:rPr lang="en-US" i="1" dirty="0"/>
              <a:t>, and </a:t>
            </a:r>
            <a:r>
              <a:rPr lang="en-US" i="1" dirty="0" err="1" smtClean="0"/>
              <a:t>nonferromagnetic</a:t>
            </a:r>
            <a:r>
              <a:rPr lang="en-US" i="1" dirty="0" smtClean="0"/>
              <a:t> </a:t>
            </a:r>
            <a:endParaRPr lang="en-US" i="1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i="1" dirty="0" smtClean="0"/>
              <a:t>but </a:t>
            </a:r>
            <a:r>
              <a:rPr lang="en-US" i="1" dirty="0"/>
              <a:t>such a material does not exist. </a:t>
            </a:r>
            <a:r>
              <a:rPr lang="en-US" dirty="0"/>
              <a:t>Therefore, surgeons must choose a suture that most closely approximates the ideal for a given procedure and tissue to be sutured.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4000" b="1" dirty="0"/>
              <a:t>Suture size. </a:t>
            </a:r>
            <a:endParaRPr lang="en-US" dirty="0"/>
          </a:p>
          <a:p>
            <a:pPr algn="l" rtl="0"/>
            <a:r>
              <a:rPr lang="en-US" i="1" dirty="0"/>
              <a:t>The smallest diameter suture that will adequately secure wounded tissue should be used in order to </a:t>
            </a:r>
            <a:endParaRPr lang="en-US" i="1" dirty="0" smtClean="0"/>
          </a:p>
          <a:p>
            <a:pPr algn="l" rtl="0"/>
            <a:endParaRPr lang="en-US" i="1" dirty="0"/>
          </a:p>
          <a:p>
            <a:pPr lvl="0" algn="l" rtl="0">
              <a:buNone/>
            </a:pPr>
            <a:r>
              <a:rPr lang="en-US" i="1" dirty="0" smtClean="0"/>
              <a:t>1. minimize </a:t>
            </a:r>
            <a:r>
              <a:rPr lang="en-US" i="1" dirty="0"/>
              <a:t>trauma as the suture is passed through the tissue and </a:t>
            </a:r>
          </a:p>
          <a:p>
            <a:pPr lvl="0" algn="l" rtl="0">
              <a:buNone/>
            </a:pPr>
            <a:r>
              <a:rPr lang="en-US" i="1" dirty="0" smtClean="0"/>
              <a:t>2. to </a:t>
            </a:r>
            <a:r>
              <a:rPr lang="en-US" i="1" dirty="0"/>
              <a:t>reduce the amount of foreign material left in the wound</a:t>
            </a:r>
            <a:r>
              <a:rPr lang="en-US" dirty="0"/>
              <a:t>. 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i="1" dirty="0"/>
              <a:t>The most commonly used standard for suture size is the United States Pharmacopeia (USP), which denotes dimensions from fine to coarse (with diameters in inches) according to a numeric scale, with 12-0 being the smallest and 7 the largest.</a:t>
            </a:r>
          </a:p>
          <a:p>
            <a:pPr algn="l" rtl="0"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6429388" cy="385765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Flexibility</a:t>
            </a:r>
            <a:r>
              <a:rPr lang="en-US" b="1" dirty="0" smtClean="0"/>
              <a:t>.</a:t>
            </a:r>
            <a:endParaRPr lang="en-US" dirty="0"/>
          </a:p>
          <a:p>
            <a:pPr algn="l" rtl="0"/>
            <a:r>
              <a:rPr lang="en-US" i="1" dirty="0"/>
              <a:t>It is determined by its </a:t>
            </a:r>
            <a:r>
              <a:rPr lang="en-US" i="1" dirty="0" err="1"/>
              <a:t>torsional</a:t>
            </a:r>
            <a:r>
              <a:rPr lang="en-US" i="1" dirty="0"/>
              <a:t> stiffness and diameter which influence its handling and use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i="1" dirty="0"/>
              <a:t>Nylon and surgical gut are relatively stiff compared with silk suture; braided polyester sutures have intermediate stiffness.</a:t>
            </a:r>
          </a:p>
          <a:p>
            <a:pPr algn="l" rtl="0"/>
            <a:endParaRPr lang="ar-IQ" dirty="0"/>
          </a:p>
        </p:txBody>
      </p:sp>
      <p:pic>
        <p:nvPicPr>
          <p:cNvPr id="4" name="Picture 2" descr="China Nylon Non-absorbable Suture Manufacturers, Suppliers, Factory -  Wholesale Nylon Non-absorbable Suture - Haidike"/>
          <p:cNvPicPr>
            <a:picLocks noChangeAspect="1" noChangeArrowheads="1"/>
          </p:cNvPicPr>
          <p:nvPr/>
        </p:nvPicPr>
        <p:blipFill>
          <a:blip r:embed="rId2"/>
          <a:srcRect l="10000" t="6337"/>
          <a:stretch>
            <a:fillRect/>
          </a:stretch>
        </p:blipFill>
        <p:spPr bwMode="auto">
          <a:xfrm>
            <a:off x="5572132" y="3949406"/>
            <a:ext cx="3571869" cy="2933150"/>
          </a:xfrm>
          <a:prstGeom prst="rect">
            <a:avLst/>
          </a:prstGeom>
          <a:noFill/>
        </p:spPr>
      </p:pic>
      <p:pic>
        <p:nvPicPr>
          <p:cNvPr id="5" name="Picture 2" descr="chromic catgut surgical gut suture,medical sterilized surgical curved suture  needles with CE certificate | Sutures, Medical, Guts"/>
          <p:cNvPicPr>
            <a:picLocks noChangeAspect="1" noChangeArrowheads="1"/>
          </p:cNvPicPr>
          <p:nvPr/>
        </p:nvPicPr>
        <p:blipFill>
          <a:blip r:embed="rId3"/>
          <a:srcRect t="25000" r="34161" b="6428"/>
          <a:stretch>
            <a:fillRect/>
          </a:stretch>
        </p:blipFill>
        <p:spPr bwMode="auto">
          <a:xfrm>
            <a:off x="6215074" y="357166"/>
            <a:ext cx="2500330" cy="2857495"/>
          </a:xfrm>
          <a:prstGeom prst="rect">
            <a:avLst/>
          </a:prstGeom>
          <a:noFill/>
        </p:spPr>
      </p:pic>
      <p:pic>
        <p:nvPicPr>
          <p:cNvPr id="6" name="Picture 2" descr="Medical Disposable Non-Absorbable Surgical Sutures Silk Braided With Needle"/>
          <p:cNvPicPr>
            <a:picLocks noChangeAspect="1" noChangeArrowheads="1"/>
          </p:cNvPicPr>
          <p:nvPr/>
        </p:nvPicPr>
        <p:blipFill>
          <a:blip r:embed="rId4"/>
          <a:srcRect l="14610" t="42273" r="27922" b="454"/>
          <a:stretch>
            <a:fillRect/>
          </a:stretch>
        </p:blipFill>
        <p:spPr bwMode="auto">
          <a:xfrm>
            <a:off x="2571736" y="4143380"/>
            <a:ext cx="3110921" cy="2214554"/>
          </a:xfrm>
          <a:prstGeom prst="rect">
            <a:avLst/>
          </a:prstGeom>
          <a:noFill/>
        </p:spPr>
      </p:pic>
      <p:pic>
        <p:nvPicPr>
          <p:cNvPr id="7" name="Picture 2" descr="Polyester Braided Surgical Sutures - YouTube"/>
          <p:cNvPicPr>
            <a:picLocks noChangeAspect="1" noChangeArrowheads="1"/>
          </p:cNvPicPr>
          <p:nvPr/>
        </p:nvPicPr>
        <p:blipFill>
          <a:blip r:embed="rId5"/>
          <a:srcRect t="4082" r="41454"/>
          <a:stretch>
            <a:fillRect/>
          </a:stretch>
        </p:blipFill>
        <p:spPr bwMode="auto">
          <a:xfrm rot="5400000">
            <a:off x="121833" y="4235829"/>
            <a:ext cx="2357454" cy="217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50083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/>
              <a:t>Surface characteristics and coating. 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The surface </a:t>
            </a:r>
            <a:r>
              <a:rPr lang="en-US" i="1" dirty="0" smtClean="0"/>
              <a:t>characteristics  (the </a:t>
            </a:r>
            <a:r>
              <a:rPr lang="en-US" i="1" dirty="0"/>
              <a:t>amount of friction or “drag”) and the amount of trauma caused. </a:t>
            </a:r>
            <a:endParaRPr lang="en-US" dirty="0"/>
          </a:p>
          <a:p>
            <a:pPr algn="l" rtl="0"/>
            <a:r>
              <a:rPr lang="en-US" i="1" dirty="0"/>
              <a:t>Smooth surfaces are particularly important in delicate tissues, such as the eye.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However, sutures with smooth surfaces also require greater tension to ensure good apposition of tissues and have less knot </a:t>
            </a:r>
            <a:r>
              <a:rPr lang="en-US" i="1" dirty="0" smtClean="0"/>
              <a:t>security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Braided materials have more drag than monofilament </a:t>
            </a:r>
            <a:r>
              <a:rPr lang="en-US" i="1" dirty="0" smtClean="0"/>
              <a:t>sutures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02" name="Picture 2" descr="PDVet&lt;SUP&gt;TM&lt;/SUP&gt;: Polydioxanone (PDO) Monofilament Absorbable Su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4762500" cy="2486026"/>
          </a:xfrm>
          <a:prstGeom prst="rect">
            <a:avLst/>
          </a:prstGeom>
          <a:noFill/>
        </p:spPr>
      </p:pic>
      <p:pic>
        <p:nvPicPr>
          <p:cNvPr id="51204" name="Picture 4" descr="China Silk Braided Non-Absorbable Suture - China Catgut Suture, PGA Suture"/>
          <p:cNvPicPr>
            <a:picLocks noChangeAspect="1" noChangeArrowheads="1"/>
          </p:cNvPicPr>
          <p:nvPr/>
        </p:nvPicPr>
        <p:blipFill>
          <a:blip r:embed="rId3"/>
          <a:srcRect l="11475" t="8197" r="4918" b="13115"/>
          <a:stretch>
            <a:fillRect/>
          </a:stretch>
        </p:blipFill>
        <p:spPr bwMode="auto">
          <a:xfrm>
            <a:off x="4286248" y="142881"/>
            <a:ext cx="4857752" cy="4572003"/>
          </a:xfrm>
          <a:prstGeom prst="rect">
            <a:avLst/>
          </a:prstGeom>
          <a:noFill/>
        </p:spPr>
      </p:pic>
      <p:pic>
        <p:nvPicPr>
          <p:cNvPr id="51206" name="Picture 6" descr="Amazon.com: G497N Sharpoint Plus PolySyn Braided absorbable Suture (PGA),  3-0, Undyed, 18&quot;, PS-2, 3/8c Precision Reverse Cutting 19mm, Box of 12:  Industrial &amp; Scientif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2577004"/>
            <a:ext cx="4071934" cy="413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428604"/>
            <a:ext cx="8301038" cy="61436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Capillarity. 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Capillarity is the process by which fluid and bacteria are carried into the interstices of multifilament fibers. </a:t>
            </a:r>
          </a:p>
          <a:p>
            <a:pPr algn="l" rtl="0">
              <a:buNone/>
            </a:pPr>
            <a:endParaRPr lang="en-US" i="1" dirty="0"/>
          </a:p>
          <a:p>
            <a:pPr algn="l" rtl="0"/>
            <a:r>
              <a:rPr lang="en-US" i="1" dirty="0"/>
              <a:t>Because </a:t>
            </a:r>
            <a:r>
              <a:rPr lang="en-US" i="1" dirty="0" err="1"/>
              <a:t>neutrophils</a:t>
            </a:r>
            <a:r>
              <a:rPr lang="en-US" i="1" dirty="0"/>
              <a:t> and macrophages are too large to enter the interstices of the fiber, infection may persist, particularly in </a:t>
            </a:r>
            <a:r>
              <a:rPr lang="en-US" i="1" dirty="0" err="1"/>
              <a:t>nonabsorbable</a:t>
            </a:r>
            <a:r>
              <a:rPr lang="en-US" i="1" dirty="0"/>
              <a:t> sutures.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All braided materials (e.g., </a:t>
            </a:r>
            <a:r>
              <a:rPr lang="en-US" i="1" dirty="0" err="1"/>
              <a:t>polyglycolic</a:t>
            </a:r>
            <a:r>
              <a:rPr lang="en-US" i="1" dirty="0"/>
              <a:t> acid, silk) have degrees of capillarity, whereas monofilament sutures are considered </a:t>
            </a:r>
            <a:r>
              <a:rPr lang="en-US" i="1" dirty="0" err="1"/>
              <a:t>noncapillary</a:t>
            </a:r>
            <a:r>
              <a:rPr lang="en-US" i="1" dirty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i="1" dirty="0"/>
              <a:t>Coating reduces the capillarity of some sutures, but regardless, capillary suture materials should not be used in contaminated or infected sites.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1074</Words>
  <Application>Microsoft Office PowerPoint</Application>
  <PresentationFormat>عرض على الشاشة (3:4)‏</PresentationFormat>
  <Paragraphs>126</Paragraphs>
  <Slides>24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Catgut (surgical gut)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22</cp:revision>
  <dcterms:created xsi:type="dcterms:W3CDTF">2021-03-09T09:03:39Z</dcterms:created>
  <dcterms:modified xsi:type="dcterms:W3CDTF">2022-11-13T11:13:09Z</dcterms:modified>
</cp:coreProperties>
</file>